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5.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Layouts/slideLayout5.xml" ContentType="application/vnd.openxmlformats-officedocument.presentationml.slideLayout+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notesSlides/notesSlide3.xml" ContentType="application/vnd.openxmlformats-officedocument.presentationml.notesSlide+xml"/>
  <Override PartName="/ppt/notesSlides/notesSlide4.xml" ContentType="application/vnd.openxmlformats-officedocument.presentationml.notesSlide+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slideLayouts/slideLayout7.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8" r:id="rId3"/>
    <p:sldId id="257" r:id="rId4"/>
    <p:sldId id="259" r:id="rId5"/>
    <p:sldId id="260" r:id="rId6"/>
    <p:sldId id="261" r:id="rId7"/>
    <p:sldId id="262" r:id="rId8"/>
    <p:sldId id="264" r:id="rId9"/>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620"/>
    <p:restoredTop sz="94660"/>
  </p:normalViewPr>
  <p:slideViewPr>
    <p:cSldViewPr>
      <p:cViewPr varScale="1">
        <p:scale>
          <a:sx n="111" d="100"/>
          <a:sy n="111" d="100"/>
        </p:scale>
        <p:origin x="-978" y="-90"/>
      </p:cViewPr>
      <p:guideLst>
        <p:guide orient="horz" pos="2160"/>
        <p:guide pos="2880"/>
      </p:guideLst>
    </p:cSldViewPr>
  </p:slideViewPr>
  <p:notesTextViewPr>
    <p:cViewPr>
      <p:scale>
        <a:sx n="100" d="100"/>
        <a:sy n="100" d="100"/>
      </p:scale>
      <p:origin x="0" y="0"/>
    </p:cViewPr>
  </p:notesTextViewPr>
  <p:notesViewPr>
    <p:cSldViewPr>
      <p:cViewPr varScale="1">
        <p:scale>
          <a:sx n="87" d="100"/>
          <a:sy n="87" d="100"/>
        </p:scale>
        <p:origin x="-3060" y="-90"/>
      </p:cViewPr>
      <p:guideLst>
        <p:guide orient="horz" pos="2932"/>
        <p:guide pos="2212"/>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22A9A395-126D-489C-9DD8-BC7D225D937C}" type="datetimeFigureOut">
              <a:rPr lang="en-US" smtClean="0"/>
              <a:pPr/>
              <a:t>3/4/2015</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690745AC-BB64-4A3F-A112-E7C1C64480E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745AC-BB64-4A3F-A112-E7C1C64480E1}"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745AC-BB64-4A3F-A112-E7C1C64480E1}"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745AC-BB64-4A3F-A112-E7C1C64480E1}"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90745AC-BB64-4A3F-A112-E7C1C64480E1}"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745AC-BB64-4A3F-A112-E7C1C64480E1}"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745AC-BB64-4A3F-A112-E7C1C64480E1}"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745AC-BB64-4A3F-A112-E7C1C64480E1}"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745AC-BB64-4A3F-A112-E7C1C64480E1}"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3A7F514-D1BC-42D3-B7A7-39EF9579A17B}" type="datetimeFigureOut">
              <a:rPr lang="en-US" smtClean="0"/>
              <a:pPr/>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E4ACA1-92E6-4509-A489-C024A67F057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A7F514-D1BC-42D3-B7A7-39EF9579A17B}" type="datetimeFigureOut">
              <a:rPr lang="en-US" smtClean="0"/>
              <a:pPr/>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E4ACA1-92E6-4509-A489-C024A67F057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A7F514-D1BC-42D3-B7A7-39EF9579A17B}" type="datetimeFigureOut">
              <a:rPr lang="en-US" smtClean="0"/>
              <a:pPr/>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E4ACA1-92E6-4509-A489-C024A67F057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A7F514-D1BC-42D3-B7A7-39EF9579A17B}" type="datetimeFigureOut">
              <a:rPr lang="en-US" smtClean="0"/>
              <a:pPr/>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E4ACA1-92E6-4509-A489-C024A67F057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A7F514-D1BC-42D3-B7A7-39EF9579A17B}" type="datetimeFigureOut">
              <a:rPr lang="en-US" smtClean="0"/>
              <a:pPr/>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E4ACA1-92E6-4509-A489-C024A67F057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A7F514-D1BC-42D3-B7A7-39EF9579A17B}" type="datetimeFigureOut">
              <a:rPr lang="en-US" smtClean="0"/>
              <a:pPr/>
              <a:t>3/4/2015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E4ACA1-92E6-4509-A489-C024A67F057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3A7F514-D1BC-42D3-B7A7-39EF9579A17B}" type="datetimeFigureOut">
              <a:rPr lang="en-US" smtClean="0"/>
              <a:pPr/>
              <a:t>3/4/2015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E4ACA1-92E6-4509-A489-C024A67F057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A7F514-D1BC-42D3-B7A7-39EF9579A17B}" type="datetimeFigureOut">
              <a:rPr lang="en-US" smtClean="0"/>
              <a:pPr/>
              <a:t>3/4/2015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E4ACA1-92E6-4509-A489-C024A67F057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A7F514-D1BC-42D3-B7A7-39EF9579A17B}" type="datetimeFigureOut">
              <a:rPr lang="en-US" smtClean="0"/>
              <a:pPr/>
              <a:t>3/4/2015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E4ACA1-92E6-4509-A489-C024A67F057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A7F514-D1BC-42D3-B7A7-39EF9579A17B}" type="datetimeFigureOut">
              <a:rPr lang="en-US" smtClean="0"/>
              <a:pPr/>
              <a:t>3/4/2015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E4ACA1-92E6-4509-A489-C024A67F057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A7F514-D1BC-42D3-B7A7-39EF9579A17B}" type="datetimeFigureOut">
              <a:rPr lang="en-US" smtClean="0"/>
              <a:pPr/>
              <a:t>3/4/2015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E4ACA1-92E6-4509-A489-C024A67F057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A7F514-D1BC-42D3-B7A7-39EF9579A17B}" type="datetimeFigureOut">
              <a:rPr lang="en-US" smtClean="0"/>
              <a:pPr/>
              <a:t>3/4/2015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E4ACA1-92E6-4509-A489-C024A67F057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Table Discussions</a:t>
            </a:r>
            <a:endParaRPr lang="en-US" dirty="0"/>
          </a:p>
        </p:txBody>
      </p:sp>
      <p:sp>
        <p:nvSpPr>
          <p:cNvPr id="3" name="Subtitle 2"/>
          <p:cNvSpPr>
            <a:spLocks noGrp="1"/>
          </p:cNvSpPr>
          <p:nvPr>
            <p:ph type="subTitle" idx="1"/>
          </p:nvPr>
        </p:nvSpPr>
        <p:spPr/>
        <p:txBody>
          <a:bodyPr/>
          <a:lstStyle/>
          <a:p>
            <a:r>
              <a:rPr lang="en-US" dirty="0" smtClean="0"/>
              <a:t>2015 SE Meeting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#1-Project Completion</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a:t>A $1 million bridge replacement project has a completion date </a:t>
            </a:r>
            <a:r>
              <a:rPr lang="en-US" dirty="0" smtClean="0"/>
              <a:t>of August </a:t>
            </a:r>
            <a:r>
              <a:rPr lang="en-US" dirty="0"/>
              <a:t>1</a:t>
            </a:r>
            <a:r>
              <a:rPr lang="en-US" baseline="30000" dirty="0"/>
              <a:t>th</a:t>
            </a:r>
            <a:r>
              <a:rPr lang="en-US" dirty="0"/>
              <a:t>.  This date was </a:t>
            </a:r>
            <a:r>
              <a:rPr lang="en-US" dirty="0" smtClean="0"/>
              <a:t>chosen to ensure </a:t>
            </a:r>
            <a:r>
              <a:rPr lang="en-US" dirty="0"/>
              <a:t>the new bridge is completed before school starts (Aug 22</a:t>
            </a:r>
            <a:r>
              <a:rPr lang="en-US" baseline="30000" dirty="0"/>
              <a:t>nd</a:t>
            </a:r>
            <a:r>
              <a:rPr lang="en-US" dirty="0"/>
              <a:t>).  The project has </a:t>
            </a:r>
            <a:r>
              <a:rPr lang="en-US" dirty="0" smtClean="0"/>
              <a:t>gone </a:t>
            </a:r>
            <a:r>
              <a:rPr lang="en-US" dirty="0"/>
              <a:t>smoothly with only one change order to increase </a:t>
            </a:r>
            <a:r>
              <a:rPr lang="en-US" dirty="0" smtClean="0"/>
              <a:t>abutment </a:t>
            </a:r>
            <a:r>
              <a:rPr lang="en-US" dirty="0"/>
              <a:t>heights because rock was located at a lower elevation than shown on the plans.  The change order added 1 calendar day (contract time/money ratio).  The contractor gets the bridge and roadway opened, with all safety features in place, thru the base course on July 31</a:t>
            </a:r>
            <a:r>
              <a:rPr lang="en-US" baseline="30000" dirty="0"/>
              <a:t>st</a:t>
            </a:r>
            <a:r>
              <a:rPr lang="en-US" dirty="0"/>
              <a:t>.  Surface is placed on Aug 5</a:t>
            </a:r>
            <a:r>
              <a:rPr lang="en-US" baseline="30000" dirty="0"/>
              <a:t>th</a:t>
            </a:r>
            <a:r>
              <a:rPr lang="en-US" dirty="0"/>
              <a:t> (subcontractor was finishing up resurfacing work).  Contractor places permanent seed on Aug 7</a:t>
            </a:r>
            <a:r>
              <a:rPr lang="en-US" baseline="30000" dirty="0"/>
              <a:t>th</a:t>
            </a:r>
            <a:r>
              <a:rPr lang="en-US" dirty="0"/>
              <a:t>.</a:t>
            </a:r>
          </a:p>
          <a:p>
            <a:pPr>
              <a:buNone/>
            </a:pPr>
            <a:r>
              <a:rPr lang="en-US" dirty="0"/>
              <a:t> </a:t>
            </a:r>
          </a:p>
          <a:p>
            <a:pPr>
              <a:buNone/>
            </a:pPr>
            <a:r>
              <a:rPr lang="en-US" b="1" dirty="0" smtClean="0"/>
              <a:t>QUESTION</a:t>
            </a:r>
            <a:endParaRPr lang="en-US" dirty="0"/>
          </a:p>
          <a:p>
            <a:pPr>
              <a:buNone/>
            </a:pPr>
            <a:r>
              <a:rPr lang="en-US" dirty="0"/>
              <a:t>Should any liquidated damages be charged?  If so, how much and why?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#2-Change Order</a:t>
            </a:r>
            <a:endParaRPr lang="en-US" dirty="0"/>
          </a:p>
        </p:txBody>
      </p:sp>
      <p:sp>
        <p:nvSpPr>
          <p:cNvPr id="3" name="Content Placeholder 2"/>
          <p:cNvSpPr>
            <a:spLocks noGrp="1"/>
          </p:cNvSpPr>
          <p:nvPr>
            <p:ph idx="1"/>
          </p:nvPr>
        </p:nvSpPr>
        <p:spPr/>
        <p:txBody>
          <a:bodyPr>
            <a:noAutofit/>
          </a:bodyPr>
          <a:lstStyle/>
          <a:p>
            <a:pPr marL="0" indent="0">
              <a:buNone/>
            </a:pPr>
            <a:r>
              <a:rPr lang="en-US" sz="1800" dirty="0"/>
              <a:t>A widening project is awarded for $500,000 with 50 working days.  The </a:t>
            </a:r>
            <a:r>
              <a:rPr lang="en-US" sz="1800" dirty="0" smtClean="0"/>
              <a:t>Engineer </a:t>
            </a:r>
            <a:r>
              <a:rPr lang="en-US" sz="1800" dirty="0"/>
              <a:t>realizes there are some base failures that need to be repaired, extra work. The areas are marked and calculated by the Engineer (estimated cost: $25,000).  It is determined that 2’ will be excavated and brought back up with 12” of #2’s wrapped in fabric and the remaining 12” will be asphalt base.  The Contractor provides the </a:t>
            </a:r>
            <a:r>
              <a:rPr lang="en-US" sz="1800" dirty="0" smtClean="0"/>
              <a:t>Engineer </a:t>
            </a:r>
            <a:r>
              <a:rPr lang="en-US" sz="1800" dirty="0"/>
              <a:t>a price to perform this additional work that is 25% above average unit bid and requests 10 working days to perform the work.  </a:t>
            </a:r>
          </a:p>
          <a:p>
            <a:pPr>
              <a:buNone/>
            </a:pPr>
            <a:r>
              <a:rPr lang="en-US" sz="1800" dirty="0"/>
              <a:t> </a:t>
            </a:r>
          </a:p>
          <a:p>
            <a:pPr>
              <a:buNone/>
            </a:pPr>
            <a:r>
              <a:rPr lang="en-US" sz="1800" b="1" dirty="0" smtClean="0"/>
              <a:t>QUESTIONS</a:t>
            </a:r>
            <a:endParaRPr lang="en-US" sz="1800" dirty="0"/>
          </a:p>
          <a:p>
            <a:pPr marL="0" indent="0"/>
            <a:r>
              <a:rPr lang="en-US" sz="1800" dirty="0"/>
              <a:t>What steps does the </a:t>
            </a:r>
            <a:r>
              <a:rPr lang="en-US" sz="1800" dirty="0" smtClean="0"/>
              <a:t>Engineer </a:t>
            </a:r>
            <a:r>
              <a:rPr lang="en-US" sz="1800" dirty="0"/>
              <a:t>need to take to obtain funding/approval </a:t>
            </a:r>
            <a:r>
              <a:rPr lang="en-US" sz="1800" dirty="0" smtClean="0"/>
              <a:t>via change </a:t>
            </a:r>
            <a:r>
              <a:rPr lang="en-US" sz="1800" dirty="0"/>
              <a:t>order?</a:t>
            </a:r>
          </a:p>
          <a:p>
            <a:pPr marL="0" indent="0"/>
            <a:r>
              <a:rPr lang="en-US" sz="1800" dirty="0" smtClean="0"/>
              <a:t>The </a:t>
            </a:r>
            <a:r>
              <a:rPr lang="en-US" sz="1800" dirty="0"/>
              <a:t>Contractor has a change of heart after receiving a copy </a:t>
            </a:r>
            <a:r>
              <a:rPr lang="en-US" sz="1800" dirty="0" smtClean="0"/>
              <a:t>of the change order for </a:t>
            </a:r>
            <a:r>
              <a:rPr lang="en-US" sz="1800" dirty="0"/>
              <a:t>his/her signature. </a:t>
            </a:r>
            <a:r>
              <a:rPr lang="en-US" sz="1800" dirty="0" smtClean="0"/>
              <a:t>Although</a:t>
            </a:r>
            <a:r>
              <a:rPr lang="en-US" sz="1800" dirty="0"/>
              <a:t>, he/she had originally said that everything was good and had submitted the Cabinet a price to perform the work, they are now requesting that a 5% markup be added to the change order amount because a sub is performing the work. What </a:t>
            </a:r>
            <a:r>
              <a:rPr lang="en-US" sz="1800" dirty="0" smtClean="0"/>
              <a:t>should </a:t>
            </a:r>
            <a:r>
              <a:rPr lang="en-US" sz="1800" dirty="0"/>
              <a:t>you do?</a:t>
            </a:r>
          </a:p>
          <a:p>
            <a:pPr>
              <a:buNone/>
            </a:pPr>
            <a:r>
              <a:rPr lang="en-US" sz="1800" dirty="0"/>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#3-Overrun Formula</a:t>
            </a:r>
            <a:endParaRPr lang="en-US" dirty="0"/>
          </a:p>
        </p:txBody>
      </p:sp>
      <p:sp>
        <p:nvSpPr>
          <p:cNvPr id="3" name="Content Placeholder 2"/>
          <p:cNvSpPr>
            <a:spLocks noGrp="1"/>
          </p:cNvSpPr>
          <p:nvPr>
            <p:ph idx="1"/>
          </p:nvPr>
        </p:nvSpPr>
        <p:spPr>
          <a:xfrm>
            <a:off x="381000" y="1447800"/>
            <a:ext cx="8229600" cy="3962400"/>
          </a:xfrm>
        </p:spPr>
        <p:txBody>
          <a:bodyPr>
            <a:normAutofit fontScale="85000" lnSpcReduction="10000"/>
          </a:bodyPr>
          <a:lstStyle/>
          <a:p>
            <a:pPr marL="0" indent="0">
              <a:buNone/>
            </a:pPr>
            <a:r>
              <a:rPr lang="en-US" sz="2600" dirty="0"/>
              <a:t>A latex overlay job is set up with 30 cubic yards of Partial Depth Patching.  The unit price is $1,000.00 per cubic yard.  Because of additional deteriorated concrete in the deck, there is an overrun of 20 cubic yards on the item at the end of the project.  Assume the item is a major work item, more than 10% of the Original Contract Amount.</a:t>
            </a:r>
          </a:p>
          <a:p>
            <a:pPr marL="0" indent="0">
              <a:buNone/>
            </a:pPr>
            <a:endParaRPr lang="en-US" sz="2600" b="1" dirty="0" smtClean="0"/>
          </a:p>
          <a:p>
            <a:pPr marL="0" indent="0">
              <a:buNone/>
            </a:pPr>
            <a:r>
              <a:rPr lang="en-US" sz="2600" b="1" dirty="0" smtClean="0"/>
              <a:t>QUESTIONS</a:t>
            </a:r>
          </a:p>
          <a:p>
            <a:pPr marL="0" indent="0"/>
            <a:r>
              <a:rPr lang="en-US" sz="2600" dirty="0" smtClean="0"/>
              <a:t>What </a:t>
            </a:r>
            <a:r>
              <a:rPr lang="en-US" sz="2600" dirty="0"/>
              <a:t>would the new unit price of the Partial Depth Patching be using the Overrun Formula?</a:t>
            </a:r>
          </a:p>
          <a:p>
            <a:pPr marL="115888" indent="-115888"/>
            <a:r>
              <a:rPr lang="en-US" sz="2600" dirty="0"/>
              <a:t>What quantity would the new unit price be applied to?</a:t>
            </a:r>
          </a:p>
          <a:p>
            <a:pPr>
              <a:buNone/>
            </a:pPr>
            <a:r>
              <a:rPr lang="en-US" b="1" dirty="0"/>
              <a:t> </a:t>
            </a:r>
            <a:endParaRPr lang="en-US" dirty="0"/>
          </a:p>
          <a:p>
            <a:endParaRPr lang="en-US" dirty="0"/>
          </a:p>
        </p:txBody>
      </p:sp>
      <p:pic>
        <p:nvPicPr>
          <p:cNvPr id="4" name="Picture 3"/>
          <p:cNvPicPr/>
          <p:nvPr/>
        </p:nvPicPr>
        <p:blipFill>
          <a:blip r:embed="rId3" cstate="print"/>
          <a:srcRect/>
          <a:stretch>
            <a:fillRect/>
          </a:stretch>
        </p:blipFill>
        <p:spPr bwMode="auto">
          <a:xfrm>
            <a:off x="1981200" y="4876800"/>
            <a:ext cx="4419600" cy="182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#4-Resurfacing Issues</a:t>
            </a:r>
            <a:endParaRPr lang="en-US" dirty="0"/>
          </a:p>
        </p:txBody>
      </p:sp>
      <p:sp>
        <p:nvSpPr>
          <p:cNvPr id="3" name="Content Placeholder 2"/>
          <p:cNvSpPr>
            <a:spLocks noGrp="1"/>
          </p:cNvSpPr>
          <p:nvPr>
            <p:ph idx="1"/>
          </p:nvPr>
        </p:nvSpPr>
        <p:spPr>
          <a:xfrm>
            <a:off x="457200" y="1295400"/>
            <a:ext cx="8229600" cy="4830763"/>
          </a:xfrm>
        </p:spPr>
        <p:txBody>
          <a:bodyPr>
            <a:normAutofit fontScale="85000" lnSpcReduction="10000"/>
          </a:bodyPr>
          <a:lstStyle/>
          <a:p>
            <a:pPr marL="0" indent="0">
              <a:buNone/>
            </a:pPr>
            <a:r>
              <a:rPr lang="en-US" dirty="0"/>
              <a:t>A group resurfacing project has been completed.  During asphalt placement everything went well, no problems noted.  All materials passed QC and QA testing.  At project completion the job looked excellent.  The final inspection occurred 50 days after project completion; and it was noted that the asphalt showed signs of failure (</a:t>
            </a:r>
            <a:r>
              <a:rPr lang="en-US" dirty="0" err="1"/>
              <a:t>spalling</a:t>
            </a:r>
            <a:r>
              <a:rPr lang="en-US" dirty="0"/>
              <a:t>/raveling, surface opening up) in different areas that need to be corrected</a:t>
            </a:r>
            <a:r>
              <a:rPr lang="en-US" dirty="0" smtClean="0"/>
              <a:t>.</a:t>
            </a:r>
          </a:p>
          <a:p>
            <a:pPr marL="0" indent="0">
              <a:buNone/>
            </a:pPr>
            <a:endParaRPr lang="en-US" b="1" dirty="0" smtClean="0"/>
          </a:p>
          <a:p>
            <a:pPr marL="0" indent="0">
              <a:buNone/>
            </a:pPr>
            <a:r>
              <a:rPr lang="en-US" b="1" dirty="0" smtClean="0"/>
              <a:t>QUESTION</a:t>
            </a:r>
            <a:r>
              <a:rPr lang="en-US" dirty="0" smtClean="0"/>
              <a:t>  </a:t>
            </a:r>
            <a:endParaRPr lang="en-US" dirty="0"/>
          </a:p>
          <a:p>
            <a:pPr marL="0" indent="0">
              <a:buNone/>
            </a:pPr>
            <a:r>
              <a:rPr lang="en-US" dirty="0"/>
              <a:t>How would you propose the corrective work be handled?</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#5-Striping</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a:t>The District has experienced low reflectivity readings for the permanent yellow centerline on its resurfacing projects.  It has been decided to allow the striping contractor to place the permanent stripe after each day’s production of mainline.  And, then to come back once the entire project has been completed and retrace the permanent stripe.  The Department is paying for each application.</a:t>
            </a:r>
          </a:p>
          <a:p>
            <a:pPr>
              <a:buNone/>
            </a:pPr>
            <a:r>
              <a:rPr lang="en-US" dirty="0"/>
              <a:t> </a:t>
            </a:r>
          </a:p>
          <a:p>
            <a:pPr>
              <a:buNone/>
            </a:pPr>
            <a:r>
              <a:rPr lang="en-US" b="1" dirty="0"/>
              <a:t>QUESTION</a:t>
            </a:r>
            <a:endParaRPr lang="en-US" dirty="0"/>
          </a:p>
          <a:p>
            <a:pPr marL="0" indent="0">
              <a:buNone/>
            </a:pPr>
            <a:r>
              <a:rPr lang="en-US" dirty="0"/>
              <a:t>What are the pros and cons of this practice and how should it be paid?  Should we see a reduction in permanent striping pricing per LF?</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5A-Striping</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a:t>The Contractor waits until late in the season to place surface on one of their resurfacing contracts.  The contract calls for 1” of surface for the entire road.  The air temp during placement varies from 40 to 50 degrees and takes three days to complete (Nov 24-26).  The stripers place center line before sunset each day.  During the proving period there are 3 different SNIC events that cause this road to be salted.  The Section Office tests </a:t>
            </a:r>
            <a:r>
              <a:rPr lang="en-US" dirty="0" err="1"/>
              <a:t>retroreflectivity</a:t>
            </a:r>
            <a:r>
              <a:rPr lang="en-US" dirty="0"/>
              <a:t> on Jan 10</a:t>
            </a:r>
            <a:r>
              <a:rPr lang="en-US" baseline="30000" dirty="0"/>
              <a:t>th</a:t>
            </a:r>
            <a:r>
              <a:rPr lang="en-US" dirty="0"/>
              <a:t> and each day fails with average readings of 165 day one, 150 day two, and 145 day three.</a:t>
            </a:r>
          </a:p>
          <a:p>
            <a:pPr>
              <a:buNone/>
            </a:pPr>
            <a:r>
              <a:rPr lang="en-US" dirty="0"/>
              <a:t> </a:t>
            </a:r>
          </a:p>
          <a:p>
            <a:pPr>
              <a:buNone/>
            </a:pPr>
            <a:r>
              <a:rPr lang="en-US" b="1" dirty="0"/>
              <a:t>QUESTION</a:t>
            </a:r>
            <a:endParaRPr lang="en-US" dirty="0"/>
          </a:p>
          <a:p>
            <a:pPr>
              <a:buNone/>
            </a:pPr>
            <a:r>
              <a:rPr lang="en-US" dirty="0"/>
              <a:t>How would you handle this scenario?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0"/>
            <a:ext cx="8382000" cy="1524000"/>
          </a:xfrm>
        </p:spPr>
        <p:txBody>
          <a:bodyPr/>
          <a:lstStyle/>
          <a:p>
            <a:r>
              <a:rPr lang="en-US" dirty="0" smtClean="0"/>
              <a:t>Scenario #6 – Video Pipe Inspection</a:t>
            </a:r>
            <a:endParaRPr lang="en-US" dirty="0"/>
          </a:p>
        </p:txBody>
      </p:sp>
      <p:sp>
        <p:nvSpPr>
          <p:cNvPr id="3" name="Subtitle 2"/>
          <p:cNvSpPr>
            <a:spLocks noGrp="1"/>
          </p:cNvSpPr>
          <p:nvPr>
            <p:ph type="subTitle" idx="1"/>
          </p:nvPr>
        </p:nvSpPr>
        <p:spPr>
          <a:xfrm>
            <a:off x="228600" y="1447800"/>
            <a:ext cx="8610600" cy="5105400"/>
          </a:xfrm>
        </p:spPr>
        <p:txBody>
          <a:bodyPr>
            <a:normAutofit/>
          </a:bodyPr>
          <a:lstStyle/>
          <a:p>
            <a:pPr algn="l"/>
            <a:r>
              <a:rPr lang="en-US" b="1" dirty="0" smtClean="0"/>
              <a:t>A project has 1,000 LF of pipe (culvert, storm sewer and entrance). There is 500 linear feet of pipe under the roadway.  </a:t>
            </a:r>
          </a:p>
          <a:p>
            <a:pPr algn="l"/>
            <a:endParaRPr lang="en-US" b="1" dirty="0" smtClean="0"/>
          </a:p>
          <a:p>
            <a:pPr algn="l"/>
            <a:r>
              <a:rPr lang="en-US" b="1" dirty="0" smtClean="0"/>
              <a:t>Question:</a:t>
            </a:r>
          </a:p>
          <a:p>
            <a:pPr algn="l"/>
            <a:r>
              <a:rPr lang="en-US" b="1" dirty="0" smtClean="0"/>
              <a:t>What quantity of pipe should be inspected?</a:t>
            </a:r>
          </a:p>
          <a:p>
            <a:pPr algn="l"/>
            <a:r>
              <a:rPr lang="en-US" b="1" dirty="0" smtClean="0"/>
              <a:t>Who decides which pipes, and what types, will be inspected?</a:t>
            </a:r>
          </a:p>
          <a:p>
            <a:pPr algn="l"/>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E1FFE9"/>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E1FFE9"/>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12A7B6F1E46774DBD5C7F1DD129BFD5" ma:contentTypeVersion="4" ma:contentTypeDescription="Create a new document." ma:contentTypeScope="" ma:versionID="15bd51e93a69a96024dcb2415bd3bf46">
  <xsd:schema xmlns:xsd="http://www.w3.org/2001/XMLSchema" xmlns:xs="http://www.w3.org/2001/XMLSchema" xmlns:p="http://schemas.microsoft.com/office/2006/metadata/properties" xmlns:ns1="http://schemas.microsoft.com/sharepoint/v3" xmlns:ns2="9c16dc54-5a24-4afd-a61c-664ec7eab416" targetNamespace="http://schemas.microsoft.com/office/2006/metadata/properties" ma:root="true" ma:fieldsID="a0860fcfb153a9e8d6d1856a0bd2c86a" ns1:_="" ns2:_="">
    <xsd:import namespace="http://schemas.microsoft.com/sharepoint/v3"/>
    <xsd:import namespace="9c16dc54-5a24-4afd-a61c-664ec7eab416"/>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c16dc54-5a24-4afd-a61c-664ec7eab41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E193DEE5-BF87-40E5-8E90-D248D11A556C}"/>
</file>

<file path=customXml/itemProps2.xml><?xml version="1.0" encoding="utf-8"?>
<ds:datastoreItem xmlns:ds="http://schemas.openxmlformats.org/officeDocument/2006/customXml" ds:itemID="{09F3BD91-DB96-40FB-A1DE-3E33AF3AC53A}"/>
</file>

<file path=customXml/itemProps3.xml><?xml version="1.0" encoding="utf-8"?>
<ds:datastoreItem xmlns:ds="http://schemas.openxmlformats.org/officeDocument/2006/customXml" ds:itemID="{6B46BCF4-50B6-4F49-9369-4EE24A999EDD}"/>
</file>

<file path=docProps/app.xml><?xml version="1.0" encoding="utf-8"?>
<Properties xmlns="http://schemas.openxmlformats.org/officeDocument/2006/extended-properties" xmlns:vt="http://schemas.openxmlformats.org/officeDocument/2006/docPropsVTypes">
  <TotalTime>333</TotalTime>
  <Words>675</Words>
  <Application>Microsoft Office PowerPoint</Application>
  <PresentationFormat>On-screen Show (4:3)</PresentationFormat>
  <Paragraphs>50</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Table Discussions</vt:lpstr>
      <vt:lpstr>Scenario #1-Project Completion</vt:lpstr>
      <vt:lpstr>Scenario #2-Change Order</vt:lpstr>
      <vt:lpstr>Scenario #3-Overrun Formula</vt:lpstr>
      <vt:lpstr>Scenario #4-Resurfacing Issues</vt:lpstr>
      <vt:lpstr>Scenario #5-Striping</vt:lpstr>
      <vt:lpstr>Scenario 5A-Striping</vt:lpstr>
      <vt:lpstr>Scenario #6 – Video Pipe Inspection</vt:lpstr>
    </vt:vector>
  </TitlesOfParts>
  <Company>Commonwealth of Kentucky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Table Discussions</dc:title>
  <dc:creator>DellTest</dc:creator>
  <cp:lastModifiedBy>KYTC</cp:lastModifiedBy>
  <cp:revision>15</cp:revision>
  <dcterms:created xsi:type="dcterms:W3CDTF">2015-02-20T17:54:49Z</dcterms:created>
  <dcterms:modified xsi:type="dcterms:W3CDTF">2015-03-04T13:20:34Z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0x010100112A7B6F1E46774DBD5C7F1DD129BFD5</vt:lpwstr>
  </property>
</Properties>
</file>